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13_F04E4C01.xml" ContentType="application/vnd.ms-powerpoint.comments+xml"/>
  <Override PartName="/ppt/ink/ink1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82" r:id="rId3"/>
    <p:sldId id="258" r:id="rId4"/>
    <p:sldId id="259" r:id="rId5"/>
    <p:sldId id="257" r:id="rId6"/>
    <p:sldId id="284" r:id="rId7"/>
    <p:sldId id="263" r:id="rId8"/>
    <p:sldId id="271" r:id="rId9"/>
    <p:sldId id="276" r:id="rId10"/>
    <p:sldId id="273" r:id="rId11"/>
    <p:sldId id="283" r:id="rId12"/>
    <p:sldId id="280" r:id="rId13"/>
    <p:sldId id="275" r:id="rId14"/>
    <p:sldId id="268" r:id="rId15"/>
    <p:sldId id="269" r:id="rId16"/>
    <p:sldId id="270" r:id="rId17"/>
    <p:sldId id="261" r:id="rId18"/>
    <p:sldId id="262" r:id="rId19"/>
    <p:sldId id="267" r:id="rId20"/>
    <p:sldId id="278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8D24FB-1A30-48B1-A857-0F039BB5CBE2}">
          <p14:sldIdLst>
            <p14:sldId id="256"/>
            <p14:sldId id="282"/>
            <p14:sldId id="258"/>
            <p14:sldId id="259"/>
            <p14:sldId id="257"/>
            <p14:sldId id="284"/>
          </p14:sldIdLst>
        </p14:section>
        <p14:section name="Figure 1" id="{E846FB27-D3F4-4CAE-8113-02EE8D237DE2}">
          <p14:sldIdLst>
            <p14:sldId id="263"/>
            <p14:sldId id="271"/>
            <p14:sldId id="276"/>
            <p14:sldId id="273"/>
            <p14:sldId id="283"/>
            <p14:sldId id="280"/>
          </p14:sldIdLst>
        </p14:section>
        <p14:section name="Table 3" id="{2D786B84-89ED-4C8D-B74E-3D5904DA53E2}">
          <p14:sldIdLst>
            <p14:sldId id="275"/>
          </p14:sldIdLst>
        </p14:section>
        <p14:section name="Figure3" id="{4F746166-1775-40CF-B7AE-30111B1C3284}">
          <p14:sldIdLst>
            <p14:sldId id="268"/>
            <p14:sldId id="269"/>
            <p14:sldId id="270"/>
          </p14:sldIdLst>
        </p14:section>
        <p14:section name="Table4" id="{FBD40BEC-70A3-481C-BAC4-0E8FD4421C6C}">
          <p14:sldIdLst>
            <p14:sldId id="261"/>
            <p14:sldId id="262"/>
            <p14:sldId id="267"/>
            <p14:sldId id="278"/>
          </p14:sldIdLst>
        </p14:section>
        <p14:section name="Documentation" id="{0822D696-0131-4B22-A3F8-1D449235D5FC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D74D7AA-5988-9235-4807-C43FD66755D6}" name="Jahan, Maliha [GENGM]" initials="J[" userId="S::maliha@iastate.edu::a4fa970f-df2d-42ee-a7d1-4918233eab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9B701-D140-853B-65BF-3AF7ED2D678D}" v="853" dt="2024-05-03T04:25:16.985"/>
    <p1510:client id="{0B6DACC8-4731-DA3D-206E-519E002F827C}" v="36" dt="2024-05-03T03:03:55.656"/>
    <p1510:client id="{0F31848A-0BFD-2CB6-25D7-3E12597D43E0}" v="13" dt="2024-05-03T17:11:30.663"/>
    <p1510:client id="{17FECD8C-8C8B-8416-FA08-142A0DEF3704}" v="10" dt="2024-05-03T15:56:33.385"/>
    <p1510:client id="{1D10E314-EC45-DD94-EF3C-54001C099026}" v="5" dt="2024-05-03T22:01:58.321"/>
    <p1510:client id="{1F197B97-6E59-F173-D306-A0DADE389FA1}" v="67" dt="2024-05-03T16:00:42.238"/>
    <p1510:client id="{22C339CD-2887-090A-CA0D-469FA0DF0910}" v="291" dt="2024-05-02T16:10:07.226"/>
    <p1510:client id="{2CB2202D-DCA4-4E8B-DF29-DA58A70D6DA0}" v="1" dt="2024-05-03T02:52:51.527"/>
    <p1510:client id="{44BAB804-4A58-020E-6679-AEB48BF4662C}" v="9" dt="2024-05-03T12:56:45.514"/>
    <p1510:client id="{58660C9B-A937-DCB8-51AC-813B4EF9CCF9}" v="28" dt="2024-05-01T21:41:57.642"/>
    <p1510:client id="{6063DDFF-C12D-121F-71B7-726904117958}" v="94" dt="2024-05-03T15:50:33.309"/>
    <p1510:client id="{73C74D85-C4AF-E6B0-3A77-BDCF85DC8936}" v="9" dt="2024-05-03T17:32:35.103"/>
    <p1510:client id="{7B04172C-94AC-71E5-8226-5B815216D46E}" v="3187" dt="2024-05-03T03:57:48.805"/>
    <p1510:client id="{8227FB90-6986-7A0C-7CF9-5A8CF48BAE16}" v="56" dt="2024-05-02T19:27:20.635"/>
    <p1510:client id="{8546A73E-D357-CC3A-BD41-24F84264B004}" v="167" dt="2024-05-03T17:28:09.724"/>
    <p1510:client id="{911CB422-2985-CF77-F988-854B86F91E64}" v="8" dt="2024-05-03T00:41:15.067"/>
    <p1510:client id="{92F72247-381D-D28F-45F9-4E9BD617458B}" v="16" dt="2024-05-03T03:46:45.302"/>
    <p1510:client id="{95AC8074-046D-32D3-1E78-2E28FB1DE993}" v="46" dt="2024-05-03T13:10:29.760"/>
    <p1510:client id="{A6C6198A-206D-8363-1628-1676A3F46012}" v="160" dt="2024-05-03T12:54:58.939"/>
    <p1510:client id="{B043C528-9CC2-1894-ED5A-804368751D92}" v="159" dt="2024-05-03T15:46:53.135"/>
    <p1510:client id="{C7C31F60-A848-9CD0-EE4D-C9E81A9F6563}" v="27" dt="2024-05-03T18:17:34.611"/>
    <p1510:client id="{DE0A699A-0738-03DB-106C-694E46B5437B}" v="142" dt="2024-05-02T18:47:58.574"/>
    <p1510:client id="{E69D46ED-BCDF-467D-ECCE-EAF366BC21CD}" v="16" dt="2024-05-03T15:47:48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13_F04E4C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37ECF2-8850-4998-9D34-431802905EA3}" authorId="{8D74D7AA-5988-9235-4807-C43FD66755D6}" created="2024-05-03T17:24:02.082">
    <pc:sldMkLst xmlns:pc="http://schemas.microsoft.com/office/powerpoint/2013/main/command">
      <pc:docMk/>
      <pc:sldMk cId="4031663105" sldId="275"/>
    </pc:sldMkLst>
    <p188:txBody>
      <a:bodyPr/>
      <a:lstStyle/>
      <a:p>
        <a:r>
          <a:rPr lang="en-US"/>
          <a:t>7 in-breed recombinant line. dent*sweet-  B73*IL14H
sugary locus - starch biosynthesis
mutation in sugary - vegetables. 
mutant kernel- higher protein
9 element - sig effect of sugary locus.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81BFE-3711-459E-8C51-7E035E4BB98D}" type="doc">
      <dgm:prSet loTypeId="urn:microsoft.com/office/officeart/2005/8/layout/chevron1" loCatId="process" qsTypeId="urn:microsoft.com/office/officeart/2005/8/quickstyle/simple1" qsCatId="simple" csTypeId="urn:microsoft.com/office/officeart/2005/8/colors/accent4_2" csCatId="accent4" phldr="1"/>
      <dgm:spPr/>
    </dgm:pt>
    <dgm:pt modelId="{CB3CE922-B9B2-40AC-865E-E756C4AFBC92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 Trim data</a:t>
          </a:r>
          <a:endParaRPr lang="en-US"/>
        </a:p>
      </dgm:t>
    </dgm:pt>
    <dgm:pt modelId="{D1978CDF-9820-4CC9-8645-3796CAFF6C00}" type="parTrans" cxnId="{9B3C304C-3D1A-4D47-9770-9BE98545A32C}">
      <dgm:prSet/>
      <dgm:spPr/>
    </dgm:pt>
    <dgm:pt modelId="{11A5D397-4AE8-4070-9F29-F4DDAFE03103}" type="sibTrans" cxnId="{9B3C304C-3D1A-4D47-9770-9BE98545A32C}">
      <dgm:prSet/>
      <dgm:spPr/>
    </dgm:pt>
    <dgm:pt modelId="{2B1CB2D6-6067-4570-AF85-D4BADB7AD015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 Calculate mean</a:t>
          </a:r>
          <a:endParaRPr lang="en-US"/>
        </a:p>
      </dgm:t>
    </dgm:pt>
    <dgm:pt modelId="{24CD9D23-8A37-48EC-B206-B6204E11B186}" type="parTrans" cxnId="{DA8DEB07-329B-4548-9AA5-472A154F1FB7}">
      <dgm:prSet/>
      <dgm:spPr/>
    </dgm:pt>
    <dgm:pt modelId="{6C0EC374-0B00-4CBC-8DB1-20925FD546AD}" type="sibTrans" cxnId="{DA8DEB07-329B-4548-9AA5-472A154F1FB7}">
      <dgm:prSet/>
      <dgm:spPr/>
    </dgm:pt>
    <dgm:pt modelId="{A07ECAC5-44D2-42F1-B894-B6C8AAECA6A3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 Remove genotypes</a:t>
          </a:r>
          <a:endParaRPr lang="en-US"/>
        </a:p>
      </dgm:t>
    </dgm:pt>
    <dgm:pt modelId="{95558900-B907-4F0E-ADFE-42574856CDCA}" type="parTrans" cxnId="{667C4027-2F5A-45A2-8EA6-4949D4ED9B91}">
      <dgm:prSet/>
      <dgm:spPr/>
    </dgm:pt>
    <dgm:pt modelId="{CD0211AB-0191-4AD4-84E4-1E9778DEF7B1}" type="sibTrans" cxnId="{667C4027-2F5A-45A2-8EA6-4949D4ED9B91}">
      <dgm:prSet/>
      <dgm:spPr/>
    </dgm:pt>
    <dgm:pt modelId="{CB4067FB-69CB-4065-AACA-2B0396D4A10B}" type="pres">
      <dgm:prSet presAssocID="{88181BFE-3711-459E-8C51-7E035E4BB98D}" presName="Name0" presStyleCnt="0">
        <dgm:presLayoutVars>
          <dgm:dir/>
          <dgm:animLvl val="lvl"/>
          <dgm:resizeHandles val="exact"/>
        </dgm:presLayoutVars>
      </dgm:prSet>
      <dgm:spPr/>
    </dgm:pt>
    <dgm:pt modelId="{021E6B9B-21D2-42B9-896F-57E997A8DAE9}" type="pres">
      <dgm:prSet presAssocID="{CB3CE922-B9B2-40AC-865E-E756C4AFBC9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7E9D800-E873-4128-9956-67364A6E0EDB}" type="pres">
      <dgm:prSet presAssocID="{11A5D397-4AE8-4070-9F29-F4DDAFE03103}" presName="parTxOnlySpace" presStyleCnt="0"/>
      <dgm:spPr/>
    </dgm:pt>
    <dgm:pt modelId="{C1D051F3-ECAA-4F01-9853-524976512B88}" type="pres">
      <dgm:prSet presAssocID="{2B1CB2D6-6067-4570-AF85-D4BADB7AD0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7E6E367-71CB-4DAD-B336-4D8258216E18}" type="pres">
      <dgm:prSet presAssocID="{6C0EC374-0B00-4CBC-8DB1-20925FD546AD}" presName="parTxOnlySpace" presStyleCnt="0"/>
      <dgm:spPr/>
    </dgm:pt>
    <dgm:pt modelId="{1768C75C-C400-4919-A386-DDF269B6D812}" type="pres">
      <dgm:prSet presAssocID="{A07ECAC5-44D2-42F1-B894-B6C8AAECA6A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A8DEB07-329B-4548-9AA5-472A154F1FB7}" srcId="{88181BFE-3711-459E-8C51-7E035E4BB98D}" destId="{2B1CB2D6-6067-4570-AF85-D4BADB7AD015}" srcOrd="1" destOrd="0" parTransId="{24CD9D23-8A37-48EC-B206-B6204E11B186}" sibTransId="{6C0EC374-0B00-4CBC-8DB1-20925FD546AD}"/>
    <dgm:cxn modelId="{2CB28C15-1352-44E0-B879-097761C4D56A}" type="presOf" srcId="{88181BFE-3711-459E-8C51-7E035E4BB98D}" destId="{CB4067FB-69CB-4065-AACA-2B0396D4A10B}" srcOrd="0" destOrd="0" presId="urn:microsoft.com/office/officeart/2005/8/layout/chevron1"/>
    <dgm:cxn modelId="{667C4027-2F5A-45A2-8EA6-4949D4ED9B91}" srcId="{88181BFE-3711-459E-8C51-7E035E4BB98D}" destId="{A07ECAC5-44D2-42F1-B894-B6C8AAECA6A3}" srcOrd="2" destOrd="0" parTransId="{95558900-B907-4F0E-ADFE-42574856CDCA}" sibTransId="{CD0211AB-0191-4AD4-84E4-1E9778DEF7B1}"/>
    <dgm:cxn modelId="{B210255E-3203-48C7-8879-C01CA7507BAB}" type="presOf" srcId="{CB3CE922-B9B2-40AC-865E-E756C4AFBC92}" destId="{021E6B9B-21D2-42B9-896F-57E997A8DAE9}" srcOrd="0" destOrd="0" presId="urn:microsoft.com/office/officeart/2005/8/layout/chevron1"/>
    <dgm:cxn modelId="{9B3C304C-3D1A-4D47-9770-9BE98545A32C}" srcId="{88181BFE-3711-459E-8C51-7E035E4BB98D}" destId="{CB3CE922-B9B2-40AC-865E-E756C4AFBC92}" srcOrd="0" destOrd="0" parTransId="{D1978CDF-9820-4CC9-8645-3796CAFF6C00}" sibTransId="{11A5D397-4AE8-4070-9F29-F4DDAFE03103}"/>
    <dgm:cxn modelId="{7A4A48C5-EC77-4615-A7E2-E56645EE5329}" type="presOf" srcId="{A07ECAC5-44D2-42F1-B894-B6C8AAECA6A3}" destId="{1768C75C-C400-4919-A386-DDF269B6D812}" srcOrd="0" destOrd="0" presId="urn:microsoft.com/office/officeart/2005/8/layout/chevron1"/>
    <dgm:cxn modelId="{BE0762EA-FC50-4D68-B569-26382BE1F898}" type="presOf" srcId="{2B1CB2D6-6067-4570-AF85-D4BADB7AD015}" destId="{C1D051F3-ECAA-4F01-9853-524976512B88}" srcOrd="0" destOrd="0" presId="urn:microsoft.com/office/officeart/2005/8/layout/chevron1"/>
    <dgm:cxn modelId="{F97CB825-F33B-455E-87A3-9DF84B743E37}" type="presParOf" srcId="{CB4067FB-69CB-4065-AACA-2B0396D4A10B}" destId="{021E6B9B-21D2-42B9-896F-57E997A8DAE9}" srcOrd="0" destOrd="0" presId="urn:microsoft.com/office/officeart/2005/8/layout/chevron1"/>
    <dgm:cxn modelId="{33BAE6C6-050B-4C16-A76F-3C27B0FF8511}" type="presParOf" srcId="{CB4067FB-69CB-4065-AACA-2B0396D4A10B}" destId="{87E9D800-E873-4128-9956-67364A6E0EDB}" srcOrd="1" destOrd="0" presId="urn:microsoft.com/office/officeart/2005/8/layout/chevron1"/>
    <dgm:cxn modelId="{9C5B7649-AF56-4475-A9BA-F28C7FE6BBDA}" type="presParOf" srcId="{CB4067FB-69CB-4065-AACA-2B0396D4A10B}" destId="{C1D051F3-ECAA-4F01-9853-524976512B88}" srcOrd="2" destOrd="0" presId="urn:microsoft.com/office/officeart/2005/8/layout/chevron1"/>
    <dgm:cxn modelId="{F83AC3FA-455A-4FC9-B13C-DE0F5F2ECD01}" type="presParOf" srcId="{CB4067FB-69CB-4065-AACA-2B0396D4A10B}" destId="{D7E6E367-71CB-4DAD-B336-4D8258216E18}" srcOrd="3" destOrd="0" presId="urn:microsoft.com/office/officeart/2005/8/layout/chevron1"/>
    <dgm:cxn modelId="{4E01C43B-0812-4477-AB8C-7741044412D6}" type="presParOf" srcId="{CB4067FB-69CB-4065-AACA-2B0396D4A10B}" destId="{1768C75C-C400-4919-A386-DDF269B6D81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181BFE-3711-459E-8C51-7E035E4BB98D}" type="doc">
      <dgm:prSet loTypeId="urn:microsoft.com/office/officeart/2005/8/layout/chevron1" loCatId="process" qsTypeId="urn:microsoft.com/office/officeart/2005/8/quickstyle/simple1" qsCatId="simple" csTypeId="urn:microsoft.com/office/officeart/2005/8/colors/accent4_2" csCatId="accent4" phldr="1"/>
      <dgm:spPr/>
    </dgm:pt>
    <dgm:pt modelId="{CB3CE922-B9B2-40AC-865E-E756C4AFBC92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Create </a:t>
          </a:r>
          <a:r>
            <a:rPr lang="en-US" err="1">
              <a:latin typeface="Aptos Display" panose="020F0302020204030204"/>
            </a:rPr>
            <a:t>dfs</a:t>
          </a:r>
          <a:r>
            <a:rPr lang="en-US">
              <a:latin typeface="Aptos Display" panose="020F0302020204030204"/>
            </a:rPr>
            <a:t> for each element</a:t>
          </a:r>
          <a:endParaRPr lang="en-US"/>
        </a:p>
      </dgm:t>
    </dgm:pt>
    <dgm:pt modelId="{D1978CDF-9820-4CC9-8645-3796CAFF6C00}" type="parTrans" cxnId="{9B3C304C-3D1A-4D47-9770-9BE98545A32C}">
      <dgm:prSet/>
      <dgm:spPr/>
    </dgm:pt>
    <dgm:pt modelId="{11A5D397-4AE8-4070-9F29-F4DDAFE03103}" type="sibTrans" cxnId="{9B3C304C-3D1A-4D47-9770-9BE98545A32C}">
      <dgm:prSet/>
      <dgm:spPr/>
    </dgm:pt>
    <dgm:pt modelId="{2B1CB2D6-6067-4570-AF85-D4BADB7AD015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 Generate Mg25 and Cd111 plots</a:t>
          </a:r>
          <a:endParaRPr lang="en-US"/>
        </a:p>
      </dgm:t>
    </dgm:pt>
    <dgm:pt modelId="{24CD9D23-8A37-48EC-B206-B6204E11B186}" type="parTrans" cxnId="{DA8DEB07-329B-4548-9AA5-472A154F1FB7}">
      <dgm:prSet/>
      <dgm:spPr/>
    </dgm:pt>
    <dgm:pt modelId="{6C0EC374-0B00-4CBC-8DB1-20925FD546AD}" type="sibTrans" cxnId="{DA8DEB07-329B-4548-9AA5-472A154F1FB7}">
      <dgm:prSet/>
      <dgm:spPr/>
    </dgm:pt>
    <dgm:pt modelId="{A07ECAC5-44D2-42F1-B894-B6C8AAECA6A3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Combine plots</a:t>
          </a:r>
          <a:endParaRPr lang="en-US"/>
        </a:p>
      </dgm:t>
    </dgm:pt>
    <dgm:pt modelId="{95558900-B907-4F0E-ADFE-42574856CDCA}" type="parTrans" cxnId="{667C4027-2F5A-45A2-8EA6-4949D4ED9B91}">
      <dgm:prSet/>
      <dgm:spPr/>
    </dgm:pt>
    <dgm:pt modelId="{CD0211AB-0191-4AD4-84E4-1E9778DEF7B1}" type="sibTrans" cxnId="{667C4027-2F5A-45A2-8EA6-4949D4ED9B91}">
      <dgm:prSet/>
      <dgm:spPr/>
    </dgm:pt>
    <dgm:pt modelId="{CB4067FB-69CB-4065-AACA-2B0396D4A10B}" type="pres">
      <dgm:prSet presAssocID="{88181BFE-3711-459E-8C51-7E035E4BB98D}" presName="Name0" presStyleCnt="0">
        <dgm:presLayoutVars>
          <dgm:dir/>
          <dgm:animLvl val="lvl"/>
          <dgm:resizeHandles val="exact"/>
        </dgm:presLayoutVars>
      </dgm:prSet>
      <dgm:spPr/>
    </dgm:pt>
    <dgm:pt modelId="{021E6B9B-21D2-42B9-896F-57E997A8DAE9}" type="pres">
      <dgm:prSet presAssocID="{CB3CE922-B9B2-40AC-865E-E756C4AFBC9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7E9D800-E873-4128-9956-67364A6E0EDB}" type="pres">
      <dgm:prSet presAssocID="{11A5D397-4AE8-4070-9F29-F4DDAFE03103}" presName="parTxOnlySpace" presStyleCnt="0"/>
      <dgm:spPr/>
    </dgm:pt>
    <dgm:pt modelId="{C1D051F3-ECAA-4F01-9853-524976512B88}" type="pres">
      <dgm:prSet presAssocID="{2B1CB2D6-6067-4570-AF85-D4BADB7AD0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7E6E367-71CB-4DAD-B336-4D8258216E18}" type="pres">
      <dgm:prSet presAssocID="{6C0EC374-0B00-4CBC-8DB1-20925FD546AD}" presName="parTxOnlySpace" presStyleCnt="0"/>
      <dgm:spPr/>
    </dgm:pt>
    <dgm:pt modelId="{1768C75C-C400-4919-A386-DDF269B6D812}" type="pres">
      <dgm:prSet presAssocID="{A07ECAC5-44D2-42F1-B894-B6C8AAECA6A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A8DEB07-329B-4548-9AA5-472A154F1FB7}" srcId="{88181BFE-3711-459E-8C51-7E035E4BB98D}" destId="{2B1CB2D6-6067-4570-AF85-D4BADB7AD015}" srcOrd="1" destOrd="0" parTransId="{24CD9D23-8A37-48EC-B206-B6204E11B186}" sibTransId="{6C0EC374-0B00-4CBC-8DB1-20925FD546AD}"/>
    <dgm:cxn modelId="{2CB28C15-1352-44E0-B879-097761C4D56A}" type="presOf" srcId="{88181BFE-3711-459E-8C51-7E035E4BB98D}" destId="{CB4067FB-69CB-4065-AACA-2B0396D4A10B}" srcOrd="0" destOrd="0" presId="urn:microsoft.com/office/officeart/2005/8/layout/chevron1"/>
    <dgm:cxn modelId="{667C4027-2F5A-45A2-8EA6-4949D4ED9B91}" srcId="{88181BFE-3711-459E-8C51-7E035E4BB98D}" destId="{A07ECAC5-44D2-42F1-B894-B6C8AAECA6A3}" srcOrd="2" destOrd="0" parTransId="{95558900-B907-4F0E-ADFE-42574856CDCA}" sibTransId="{CD0211AB-0191-4AD4-84E4-1E9778DEF7B1}"/>
    <dgm:cxn modelId="{B210255E-3203-48C7-8879-C01CA7507BAB}" type="presOf" srcId="{CB3CE922-B9B2-40AC-865E-E756C4AFBC92}" destId="{021E6B9B-21D2-42B9-896F-57E997A8DAE9}" srcOrd="0" destOrd="0" presId="urn:microsoft.com/office/officeart/2005/8/layout/chevron1"/>
    <dgm:cxn modelId="{9B3C304C-3D1A-4D47-9770-9BE98545A32C}" srcId="{88181BFE-3711-459E-8C51-7E035E4BB98D}" destId="{CB3CE922-B9B2-40AC-865E-E756C4AFBC92}" srcOrd="0" destOrd="0" parTransId="{D1978CDF-9820-4CC9-8645-3796CAFF6C00}" sibTransId="{11A5D397-4AE8-4070-9F29-F4DDAFE03103}"/>
    <dgm:cxn modelId="{7A4A48C5-EC77-4615-A7E2-E56645EE5329}" type="presOf" srcId="{A07ECAC5-44D2-42F1-B894-B6C8AAECA6A3}" destId="{1768C75C-C400-4919-A386-DDF269B6D812}" srcOrd="0" destOrd="0" presId="urn:microsoft.com/office/officeart/2005/8/layout/chevron1"/>
    <dgm:cxn modelId="{BE0762EA-FC50-4D68-B569-26382BE1F898}" type="presOf" srcId="{2B1CB2D6-6067-4570-AF85-D4BADB7AD015}" destId="{C1D051F3-ECAA-4F01-9853-524976512B88}" srcOrd="0" destOrd="0" presId="urn:microsoft.com/office/officeart/2005/8/layout/chevron1"/>
    <dgm:cxn modelId="{F97CB825-F33B-455E-87A3-9DF84B743E37}" type="presParOf" srcId="{CB4067FB-69CB-4065-AACA-2B0396D4A10B}" destId="{021E6B9B-21D2-42B9-896F-57E997A8DAE9}" srcOrd="0" destOrd="0" presId="urn:microsoft.com/office/officeart/2005/8/layout/chevron1"/>
    <dgm:cxn modelId="{33BAE6C6-050B-4C16-A76F-3C27B0FF8511}" type="presParOf" srcId="{CB4067FB-69CB-4065-AACA-2B0396D4A10B}" destId="{87E9D800-E873-4128-9956-67364A6E0EDB}" srcOrd="1" destOrd="0" presId="urn:microsoft.com/office/officeart/2005/8/layout/chevron1"/>
    <dgm:cxn modelId="{9C5B7649-AF56-4475-A9BA-F28C7FE6BBDA}" type="presParOf" srcId="{CB4067FB-69CB-4065-AACA-2B0396D4A10B}" destId="{C1D051F3-ECAA-4F01-9853-524976512B88}" srcOrd="2" destOrd="0" presId="urn:microsoft.com/office/officeart/2005/8/layout/chevron1"/>
    <dgm:cxn modelId="{F83AC3FA-455A-4FC9-B13C-DE0F5F2ECD01}" type="presParOf" srcId="{CB4067FB-69CB-4065-AACA-2B0396D4A10B}" destId="{D7E6E367-71CB-4DAD-B336-4D8258216E18}" srcOrd="3" destOrd="0" presId="urn:microsoft.com/office/officeart/2005/8/layout/chevron1"/>
    <dgm:cxn modelId="{4E01C43B-0812-4477-AB8C-7741044412D6}" type="presParOf" srcId="{CB4067FB-69CB-4065-AACA-2B0396D4A10B}" destId="{1768C75C-C400-4919-A386-DDF269B6D81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E6B9B-21D2-42B9-896F-57E997A8DAE9}">
      <dsp:nvSpPr>
        <dsp:cNvPr id="0" name=""/>
        <dsp:cNvSpPr/>
      </dsp:nvSpPr>
      <dsp:spPr>
        <a:xfrm>
          <a:off x="3298" y="0"/>
          <a:ext cx="4019028" cy="151479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>
              <a:latin typeface="Aptos Display" panose="020F0302020204030204"/>
            </a:rPr>
            <a:t> Trim data</a:t>
          </a:r>
          <a:endParaRPr lang="en-US" sz="4300" kern="1200"/>
        </a:p>
      </dsp:txBody>
      <dsp:txXfrm>
        <a:off x="760696" y="0"/>
        <a:ext cx="2504232" cy="1514796"/>
      </dsp:txXfrm>
    </dsp:sp>
    <dsp:sp modelId="{C1D051F3-ECAA-4F01-9853-524976512B88}">
      <dsp:nvSpPr>
        <dsp:cNvPr id="0" name=""/>
        <dsp:cNvSpPr/>
      </dsp:nvSpPr>
      <dsp:spPr>
        <a:xfrm>
          <a:off x="3620424" y="0"/>
          <a:ext cx="4019028" cy="151479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>
              <a:latin typeface="Aptos Display" panose="020F0302020204030204"/>
            </a:rPr>
            <a:t> Calculate mean</a:t>
          </a:r>
          <a:endParaRPr lang="en-US" sz="4300" kern="1200"/>
        </a:p>
      </dsp:txBody>
      <dsp:txXfrm>
        <a:off x="4377822" y="0"/>
        <a:ext cx="2504232" cy="1514796"/>
      </dsp:txXfrm>
    </dsp:sp>
    <dsp:sp modelId="{1768C75C-C400-4919-A386-DDF269B6D812}">
      <dsp:nvSpPr>
        <dsp:cNvPr id="0" name=""/>
        <dsp:cNvSpPr/>
      </dsp:nvSpPr>
      <dsp:spPr>
        <a:xfrm>
          <a:off x="7237550" y="0"/>
          <a:ext cx="4019028" cy="151479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>
              <a:latin typeface="Aptos Display" panose="020F0302020204030204"/>
            </a:rPr>
            <a:t> Remove genotypes</a:t>
          </a:r>
          <a:endParaRPr lang="en-US" sz="4300" kern="1200"/>
        </a:p>
      </dsp:txBody>
      <dsp:txXfrm>
        <a:off x="7994948" y="0"/>
        <a:ext cx="2504232" cy="1514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E6B9B-21D2-42B9-896F-57E997A8DAE9}">
      <dsp:nvSpPr>
        <dsp:cNvPr id="0" name=""/>
        <dsp:cNvSpPr/>
      </dsp:nvSpPr>
      <dsp:spPr>
        <a:xfrm>
          <a:off x="3298" y="0"/>
          <a:ext cx="4019028" cy="151479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Aptos Display" panose="020F0302020204030204"/>
            </a:rPr>
            <a:t>Create </a:t>
          </a:r>
          <a:r>
            <a:rPr lang="en-US" sz="3300" kern="1200" err="1">
              <a:latin typeface="Aptos Display" panose="020F0302020204030204"/>
            </a:rPr>
            <a:t>dfs</a:t>
          </a:r>
          <a:r>
            <a:rPr lang="en-US" sz="3300" kern="1200">
              <a:latin typeface="Aptos Display" panose="020F0302020204030204"/>
            </a:rPr>
            <a:t> for each element</a:t>
          </a:r>
          <a:endParaRPr lang="en-US" sz="3300" kern="1200"/>
        </a:p>
      </dsp:txBody>
      <dsp:txXfrm>
        <a:off x="760696" y="0"/>
        <a:ext cx="2504232" cy="1514796"/>
      </dsp:txXfrm>
    </dsp:sp>
    <dsp:sp modelId="{C1D051F3-ECAA-4F01-9853-524976512B88}">
      <dsp:nvSpPr>
        <dsp:cNvPr id="0" name=""/>
        <dsp:cNvSpPr/>
      </dsp:nvSpPr>
      <dsp:spPr>
        <a:xfrm>
          <a:off x="3620424" y="0"/>
          <a:ext cx="4019028" cy="151479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Aptos Display" panose="020F0302020204030204"/>
            </a:rPr>
            <a:t> Generate Mg25 and Cd111 plots</a:t>
          </a:r>
          <a:endParaRPr lang="en-US" sz="3300" kern="1200"/>
        </a:p>
      </dsp:txBody>
      <dsp:txXfrm>
        <a:off x="4377822" y="0"/>
        <a:ext cx="2504232" cy="1514796"/>
      </dsp:txXfrm>
    </dsp:sp>
    <dsp:sp modelId="{1768C75C-C400-4919-A386-DDF269B6D812}">
      <dsp:nvSpPr>
        <dsp:cNvPr id="0" name=""/>
        <dsp:cNvSpPr/>
      </dsp:nvSpPr>
      <dsp:spPr>
        <a:xfrm>
          <a:off x="7237550" y="0"/>
          <a:ext cx="4019028" cy="151479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Aptos Display" panose="020F0302020204030204"/>
            </a:rPr>
            <a:t>Combine plots</a:t>
          </a:r>
          <a:endParaRPr lang="en-US" sz="3300" kern="1200"/>
        </a:p>
      </dsp:txBody>
      <dsp:txXfrm>
        <a:off x="7994948" y="0"/>
        <a:ext cx="2504232" cy="1514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3T04:30:55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25735 8052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E9C14-9197-42A5-AE2D-1DBB1625ECF7}" type="datetimeFigureOut"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1061F-F481-46E2-98CB-646FD8D419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89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1061F-F481-46E2-98CB-646FD8D419ED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1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699E-C7C9-4762-B292-40626843C5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13_F04E4C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rdgreene1/BCB546-Spring2024_FinalProje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8947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EEOB 546 Final</a:t>
            </a:r>
          </a:p>
          <a:p>
            <a:r>
              <a:rPr lang="en-US"/>
              <a:t>May 3, 2024</a:t>
            </a:r>
          </a:p>
          <a:p>
            <a:r>
              <a:rPr lang="en-US" sz="2000"/>
              <a:t>Group members: Russell Greene, Tae-Chun Park, Sharmista Goswami, Panchali Chakraborty, Maliha Jahan, Kiara Kappelmann</a:t>
            </a: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3D1FDA2F-5C3E-7F0A-0E38-FB8B61DD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31" y="705407"/>
            <a:ext cx="8964633" cy="38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C3B2-B536-2C88-229E-B61E667B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899" y="2217831"/>
            <a:ext cx="3575222" cy="1346157"/>
          </a:xfrm>
        </p:spPr>
        <p:txBody>
          <a:bodyPr/>
          <a:lstStyle/>
          <a:p>
            <a:r>
              <a:rPr lang="en-US"/>
              <a:t>Additional figure 1</a:t>
            </a:r>
          </a:p>
        </p:txBody>
      </p:sp>
      <p:pic>
        <p:nvPicPr>
          <p:cNvPr id="4" name="Picture 3" descr="A group of black dots&#10;&#10;Description automatically generated">
            <a:extLst>
              <a:ext uri="{FF2B5EF4-FFF2-40B4-BE49-F238E27FC236}">
                <a16:creationId xmlns:a16="http://schemas.microsoft.com/office/drawing/2014/main" id="{3217A300-DD9F-2FAF-A99A-F510EA41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" y="0"/>
            <a:ext cx="82296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4DBCD0-4629-06A3-9D59-27DF24FE377A}"/>
              </a:ext>
            </a:extLst>
          </p:cNvPr>
          <p:cNvSpPr/>
          <p:nvPr/>
        </p:nvSpPr>
        <p:spPr>
          <a:xfrm>
            <a:off x="7326" y="-1"/>
            <a:ext cx="2080845" cy="1318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21D5C5-1865-E706-B9FF-5EB93A491201}"/>
              </a:ext>
            </a:extLst>
          </p:cNvPr>
          <p:cNvSpPr/>
          <p:nvPr/>
        </p:nvSpPr>
        <p:spPr>
          <a:xfrm>
            <a:off x="6182457" y="-1466"/>
            <a:ext cx="2080845" cy="1318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F41F30-EDFC-348A-CAAF-B70CE730EAE3}"/>
              </a:ext>
            </a:extLst>
          </p:cNvPr>
          <p:cNvSpPr/>
          <p:nvPr/>
        </p:nvSpPr>
        <p:spPr>
          <a:xfrm>
            <a:off x="4152898" y="1346688"/>
            <a:ext cx="2036885" cy="134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BEA181-020B-8BB0-F1EA-267D32BF9B8C}"/>
              </a:ext>
            </a:extLst>
          </p:cNvPr>
          <p:cNvSpPr/>
          <p:nvPr/>
        </p:nvSpPr>
        <p:spPr>
          <a:xfrm>
            <a:off x="6189784" y="4108937"/>
            <a:ext cx="2080845" cy="1318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4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5C95-BDFD-8F6A-FF2D-C7A5441E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2- Original figure</a:t>
            </a:r>
          </a:p>
        </p:txBody>
      </p:sp>
      <p:pic>
        <p:nvPicPr>
          <p:cNvPr id="4" name="Picture 3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D4D02ED5-32C4-6DE8-8358-52AD0E7E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83" y="1709737"/>
            <a:ext cx="4567918" cy="473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E08B8-0B9A-24A9-BABE-CF9A78B10ECE}"/>
              </a:ext>
            </a:extLst>
          </p:cNvPr>
          <p:cNvSpPr txBox="1"/>
          <p:nvPr/>
        </p:nvSpPr>
        <p:spPr>
          <a:xfrm>
            <a:off x="6329454" y="1709646"/>
            <a:ext cx="503464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Gradients in elemental accumulation along the cob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For each ear, the samples for each section were averaged and then normalized to the mean of the ear. The values for all ears were then averaged.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Only elements with significant effects of cob location were included in the model. </a:t>
            </a: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0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474C4-D080-03F2-B436-8D8D2A1F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01686" cy="10766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Figure 2</a:t>
            </a:r>
          </a:p>
        </p:txBody>
      </p:sp>
      <p:pic>
        <p:nvPicPr>
          <p:cNvPr id="6" name="Picture 5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8CAB6E5A-1F3B-9A2E-58F4-661AA3461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20" y="2335050"/>
            <a:ext cx="5828261" cy="3890367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BACB03B-6850-98E6-0043-22D6D5634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90" y="2335814"/>
            <a:ext cx="5828261" cy="38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30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6C61-25B3-1D7A-CBD8-36235CF2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0" y="185831"/>
            <a:ext cx="11082714" cy="813665"/>
          </a:xfrm>
        </p:spPr>
        <p:txBody>
          <a:bodyPr/>
          <a:lstStyle/>
          <a:p>
            <a:r>
              <a:rPr lang="en-US" sz="3200">
                <a:latin typeface="Arial"/>
                <a:cs typeface="Arial"/>
              </a:rPr>
              <a:t>Table 3: </a:t>
            </a:r>
            <a:r>
              <a:rPr lang="en-US" sz="3200">
                <a:solidFill>
                  <a:srgbClr val="202020"/>
                </a:solidFill>
                <a:latin typeface="Arial"/>
                <a:cs typeface="Helvetica"/>
              </a:rPr>
              <a:t>Analysis of the sugary status on </a:t>
            </a:r>
            <a:r>
              <a:rPr lang="en-US" sz="3200" err="1">
                <a:solidFill>
                  <a:srgbClr val="202020"/>
                </a:solidFill>
                <a:latin typeface="Arial"/>
                <a:cs typeface="Helvetica"/>
              </a:rPr>
              <a:t>ionomic</a:t>
            </a:r>
            <a:r>
              <a:rPr lang="en-US" sz="3200">
                <a:solidFill>
                  <a:srgbClr val="202020"/>
                </a:solidFill>
                <a:latin typeface="Arial"/>
                <a:cs typeface="Helvetica"/>
              </a:rPr>
              <a:t> profiles.</a:t>
            </a:r>
            <a:endParaRPr lang="en-US" sz="3200">
              <a:latin typeface="Arial"/>
            </a:endParaRPr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3E6FD325-D446-475A-D23D-A24F46A0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69" y="1304316"/>
            <a:ext cx="3848100" cy="4867275"/>
          </a:xfrm>
          <a:prstGeom prst="rect">
            <a:avLst/>
          </a:prstGeom>
        </p:spPr>
      </p:pic>
      <p:pic>
        <p:nvPicPr>
          <p:cNvPr id="7" name="Content Placeholder 6" descr="A graph of a scatter plot&#10;&#10;Description automatically generated">
            <a:extLst>
              <a:ext uri="{FF2B5EF4-FFF2-40B4-BE49-F238E27FC236}">
                <a16:creationId xmlns:a16="http://schemas.microsoft.com/office/drawing/2014/main" id="{36EFF386-C5AF-111D-D0A9-AF869F912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272" t="8951" r="165"/>
          <a:stretch/>
        </p:blipFill>
        <p:spPr>
          <a:xfrm>
            <a:off x="4391275" y="1313990"/>
            <a:ext cx="7404813" cy="4855988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CF56751-0678-7346-CF33-257420E1AF0F}"/>
                  </a:ext>
                </a:extLst>
              </p14:cNvPr>
              <p14:cNvContentPartPr/>
              <p14:nvPr/>
            </p14:nvContentPartPr>
            <p14:xfrm>
              <a:off x="13760174" y="4494695"/>
              <a:ext cx="16565" cy="16565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CF56751-0678-7346-CF33-257420E1AF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31924" y="3666445"/>
                <a:ext cx="1656500" cy="16565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BFE2D91D-78E7-2F1D-111A-DE519459E1B5}"/>
              </a:ext>
            </a:extLst>
          </p:cNvPr>
          <p:cNvSpPr/>
          <p:nvPr/>
        </p:nvSpPr>
        <p:spPr>
          <a:xfrm>
            <a:off x="323763" y="5081159"/>
            <a:ext cx="3732695" cy="1877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1426F9-7773-1CA8-003A-202E5CBD8416}"/>
              </a:ext>
            </a:extLst>
          </p:cNvPr>
          <p:cNvSpPr/>
          <p:nvPr/>
        </p:nvSpPr>
        <p:spPr>
          <a:xfrm>
            <a:off x="318636" y="3933623"/>
            <a:ext cx="3721652" cy="2429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22570F-CAAC-23F7-B5CF-4219E44AB232}"/>
              </a:ext>
            </a:extLst>
          </p:cNvPr>
          <p:cNvGrpSpPr/>
          <p:nvPr/>
        </p:nvGrpSpPr>
        <p:grpSpPr>
          <a:xfrm>
            <a:off x="5414841" y="5429241"/>
            <a:ext cx="4286818" cy="324415"/>
            <a:chOff x="5414841" y="5429241"/>
            <a:chExt cx="4286818" cy="3244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86F5E9-3318-36FC-B191-84AAA17C627B}"/>
                </a:ext>
              </a:extLst>
            </p:cNvPr>
            <p:cNvSpPr/>
            <p:nvPr/>
          </p:nvSpPr>
          <p:spPr>
            <a:xfrm>
              <a:off x="9246972" y="5431823"/>
              <a:ext cx="182559" cy="308918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18C2A-E6C1-8480-3E1E-7C34C4AEC8A5}"/>
                </a:ext>
              </a:extLst>
            </p:cNvPr>
            <p:cNvSpPr/>
            <p:nvPr/>
          </p:nvSpPr>
          <p:spPr>
            <a:xfrm>
              <a:off x="5882374" y="5431824"/>
              <a:ext cx="308918" cy="308918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C4698C-09E9-C0D6-91D9-231ADF83B8B0}"/>
                </a:ext>
              </a:extLst>
            </p:cNvPr>
            <p:cNvSpPr/>
            <p:nvPr/>
          </p:nvSpPr>
          <p:spPr>
            <a:xfrm>
              <a:off x="7239174" y="5431824"/>
              <a:ext cx="231427" cy="296003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4989E3-662F-2305-0019-1DC861A295BC}"/>
                </a:ext>
              </a:extLst>
            </p:cNvPr>
            <p:cNvSpPr/>
            <p:nvPr/>
          </p:nvSpPr>
          <p:spPr>
            <a:xfrm>
              <a:off x="7669042" y="5431824"/>
              <a:ext cx="308918" cy="308918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2B5295-CFEC-E96F-447F-7A021BB9C54F}"/>
                </a:ext>
              </a:extLst>
            </p:cNvPr>
            <p:cNvSpPr/>
            <p:nvPr/>
          </p:nvSpPr>
          <p:spPr>
            <a:xfrm>
              <a:off x="8963883" y="5431824"/>
              <a:ext cx="308918" cy="308918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08A145-33E0-6623-70A6-CD4DDE7C5D92}"/>
                </a:ext>
              </a:extLst>
            </p:cNvPr>
            <p:cNvSpPr/>
            <p:nvPr/>
          </p:nvSpPr>
          <p:spPr>
            <a:xfrm>
              <a:off x="6936189" y="5431823"/>
              <a:ext cx="270173" cy="321833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E5E74E-0A72-06D5-CAB4-775429356F9D}"/>
                </a:ext>
              </a:extLst>
            </p:cNvPr>
            <p:cNvSpPr/>
            <p:nvPr/>
          </p:nvSpPr>
          <p:spPr>
            <a:xfrm>
              <a:off x="8695316" y="5429241"/>
              <a:ext cx="218512" cy="321833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3A585D-B371-7C73-E435-33D0CD9560AC}"/>
                </a:ext>
              </a:extLst>
            </p:cNvPr>
            <p:cNvSpPr/>
            <p:nvPr/>
          </p:nvSpPr>
          <p:spPr>
            <a:xfrm>
              <a:off x="9470232" y="5429241"/>
              <a:ext cx="231427" cy="308918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79726C-41B0-F165-6C48-43E7879D5D49}"/>
                </a:ext>
              </a:extLst>
            </p:cNvPr>
            <p:cNvSpPr/>
            <p:nvPr/>
          </p:nvSpPr>
          <p:spPr>
            <a:xfrm>
              <a:off x="5414841" y="5429241"/>
              <a:ext cx="231427" cy="308918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166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49D30E-AA10-556C-1BBE-3247D3BEB7C1}"/>
              </a:ext>
            </a:extLst>
          </p:cNvPr>
          <p:cNvSpPr txBox="1">
            <a:spLocks/>
          </p:cNvSpPr>
          <p:nvPr/>
        </p:nvSpPr>
        <p:spPr>
          <a:xfrm>
            <a:off x="733612" y="424890"/>
            <a:ext cx="5764306" cy="77274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Figure 3 – original figure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CEC8E-ABFD-F007-E88F-6A3DC21D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9" y="1379676"/>
            <a:ext cx="8143394" cy="4591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943A5B-1AF6-D224-2D45-60770C4C1BAF}"/>
              </a:ext>
            </a:extLst>
          </p:cNvPr>
          <p:cNvSpPr txBox="1"/>
          <p:nvPr/>
        </p:nvSpPr>
        <p:spPr>
          <a:xfrm>
            <a:off x="8250199" y="1999849"/>
            <a:ext cx="394207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>
                <a:ea typeface="+mn-lt"/>
                <a:cs typeface="+mn-lt"/>
              </a:rPr>
              <a:t>Sugary </a:t>
            </a:r>
            <a:r>
              <a:rPr lang="en-US">
                <a:ea typeface="+mn-lt"/>
                <a:cs typeface="+mn-lt"/>
              </a:rPr>
              <a:t>kernels potentially lose water-soluble ions along with more stored carbon than wild-type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Arial"/>
                <a:ea typeface="+mn-lt"/>
                <a:cs typeface="Arial"/>
              </a:rPr>
              <a:t>Some elements are in the embryo (Fe, Zn), while others (Ca, S) are in maternal tissue in the seed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To assess the impact of sugary on elemental composition, selected seven RI lines were selected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50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0E9F87-76A0-5299-31C0-CF7AB4496B6D}"/>
              </a:ext>
            </a:extLst>
          </p:cNvPr>
          <p:cNvGrpSpPr/>
          <p:nvPr/>
        </p:nvGrpSpPr>
        <p:grpSpPr>
          <a:xfrm>
            <a:off x="1171670" y="1712225"/>
            <a:ext cx="9914258" cy="3498765"/>
            <a:chOff x="1309506" y="1321427"/>
            <a:chExt cx="11382796" cy="3222807"/>
          </a:xfrm>
        </p:grpSpPr>
        <p:pic>
          <p:nvPicPr>
            <p:cNvPr id="4" name="Picture 3" descr="A graph of different colored squares&#10;&#10;Description automatically generated">
              <a:extLst>
                <a:ext uri="{FF2B5EF4-FFF2-40B4-BE49-F238E27FC236}">
                  <a16:creationId xmlns:a16="http://schemas.microsoft.com/office/drawing/2014/main" id="{9233B7B1-44B5-9DB1-1113-0357BD0E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6302" y="1321427"/>
              <a:ext cx="6096000" cy="3222236"/>
            </a:xfrm>
            <a:prstGeom prst="rect">
              <a:avLst/>
            </a:prstGeom>
          </p:spPr>
        </p:pic>
        <p:pic>
          <p:nvPicPr>
            <p:cNvPr id="6" name="Picture 5" descr="A graph showing different colored squares&#10;&#10;Description automatically generated">
              <a:extLst>
                <a:ext uri="{FF2B5EF4-FFF2-40B4-BE49-F238E27FC236}">
                  <a16:creationId xmlns:a16="http://schemas.microsoft.com/office/drawing/2014/main" id="{2C98F8F2-397C-96DB-6DBC-8924D984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9506" y="1325012"/>
              <a:ext cx="5286797" cy="3219222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46FC513E-D8E1-3DF7-1363-2B763BC67040}"/>
              </a:ext>
            </a:extLst>
          </p:cNvPr>
          <p:cNvSpPr txBox="1">
            <a:spLocks/>
          </p:cNvSpPr>
          <p:nvPr/>
        </p:nvSpPr>
        <p:spPr>
          <a:xfrm>
            <a:off x="838200" y="305360"/>
            <a:ext cx="5809130" cy="80262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Figure 3 – </a:t>
            </a:r>
            <a:r>
              <a:rPr lang="en-US" i="1" err="1"/>
              <a:t>su</a:t>
            </a:r>
            <a:r>
              <a:rPr lang="en-US" i="1"/>
              <a:t> </a:t>
            </a:r>
            <a:r>
              <a:rPr lang="en-US" sz="3000"/>
              <a:t>vs</a:t>
            </a:r>
            <a:r>
              <a:rPr lang="en-US"/>
              <a:t> wild type</a:t>
            </a:r>
            <a:endParaRPr lang="ko-KR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7DB93-853C-0073-2A43-88310EC9F374}"/>
              </a:ext>
            </a:extLst>
          </p:cNvPr>
          <p:cNvSpPr txBox="1"/>
          <p:nvPr/>
        </p:nvSpPr>
        <p:spPr>
          <a:xfrm>
            <a:off x="1169840" y="5532730"/>
            <a:ext cx="9798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</a:rPr>
              <a:t>Boxplots</a:t>
            </a:r>
            <a:r>
              <a:rPr lang="ko-KR" altLang="en-US">
                <a:ea typeface="맑은 고딕"/>
              </a:rPr>
              <a:t> of </a:t>
            </a:r>
            <a:r>
              <a:rPr lang="ko-KR" altLang="en-US" err="1">
                <a:ea typeface="맑은 고딕"/>
              </a:rPr>
              <a:t>the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effect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i="1" err="1">
                <a:ea typeface="맑은 고딕"/>
              </a:rPr>
              <a:t>su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on</a:t>
            </a:r>
            <a:r>
              <a:rPr lang="ko-KR" altLang="en-US">
                <a:ea typeface="맑은 고딕"/>
              </a:rPr>
              <a:t> Ca44 and Zn66 </a:t>
            </a:r>
            <a:r>
              <a:rPr lang="ko-KR" altLang="en-US" err="1">
                <a:ea typeface="맑은 고딕"/>
              </a:rPr>
              <a:t>accumulation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in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the</a:t>
            </a:r>
            <a:r>
              <a:rPr lang="ko-KR" altLang="en-US">
                <a:ea typeface="맑은 고딕"/>
              </a:rPr>
              <a:t> (B73_IL14H)S5 </a:t>
            </a:r>
            <a:r>
              <a:rPr lang="ko-KR" altLang="en-US" err="1">
                <a:ea typeface="맑은 고딕"/>
              </a:rPr>
              <a:t>line</a:t>
            </a: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0983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95C775-987C-EE91-C9D5-3AB89211CA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716306" cy="78768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Figure 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319997-28E6-CA16-6944-0DBC266390EC}"/>
              </a:ext>
            </a:extLst>
          </p:cNvPr>
          <p:cNvGrpSpPr/>
          <p:nvPr/>
        </p:nvGrpSpPr>
        <p:grpSpPr>
          <a:xfrm>
            <a:off x="1021279" y="1578079"/>
            <a:ext cx="10075939" cy="3431043"/>
            <a:chOff x="163067" y="1812610"/>
            <a:chExt cx="13014145" cy="3778992"/>
          </a:xfrm>
        </p:grpSpPr>
        <p:pic>
          <p:nvPicPr>
            <p:cNvPr id="4" name="Picture 3" descr="A graph of different colored squares&#10;&#10;Description automatically generated">
              <a:extLst>
                <a:ext uri="{FF2B5EF4-FFF2-40B4-BE49-F238E27FC236}">
                  <a16:creationId xmlns:a16="http://schemas.microsoft.com/office/drawing/2014/main" id="{976A9D2C-FDE4-F5A6-1905-95FF5779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067" y="1812610"/>
              <a:ext cx="6096000" cy="3778992"/>
            </a:xfrm>
            <a:prstGeom prst="rect">
              <a:avLst/>
            </a:prstGeom>
          </p:spPr>
        </p:pic>
        <p:pic>
          <p:nvPicPr>
            <p:cNvPr id="5" name="Picture 4" descr="A graph of different colored squares&#10;&#10;Description automatically generated">
              <a:extLst>
                <a:ext uri="{FF2B5EF4-FFF2-40B4-BE49-F238E27FC236}">
                  <a16:creationId xmlns:a16="http://schemas.microsoft.com/office/drawing/2014/main" id="{D45AFF50-AE99-3666-46BA-BAFD238CB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819028"/>
              <a:ext cx="7081212" cy="37664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4258E0-EE9F-2D75-DC49-B3A7CBE0762C}"/>
              </a:ext>
            </a:extLst>
          </p:cNvPr>
          <p:cNvSpPr txBox="1"/>
          <p:nvPr/>
        </p:nvSpPr>
        <p:spPr>
          <a:xfrm>
            <a:off x="834788" y="5318595"/>
            <a:ext cx="103699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The data was filtered and divided into 7 groups randomly, and each group was assigned since the </a:t>
            </a:r>
            <a:r>
              <a:rPr lang="en-US">
                <a:ea typeface="+mn-lt"/>
                <a:cs typeface="+mn-lt"/>
              </a:rPr>
              <a:t>limitation information on the 7 lines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4B6B-BDFC-3B45-3E70-85093CF5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714"/>
            <a:ext cx="3500718" cy="802622"/>
          </a:xfrm>
        </p:spPr>
        <p:txBody>
          <a:bodyPr/>
          <a:lstStyle/>
          <a:p>
            <a:r>
              <a:rPr lang="en-US"/>
              <a:t>QTL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E07513-0BD1-F879-684C-506F4D2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365" y="340518"/>
            <a:ext cx="6544435" cy="617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4F59CB8-F16D-0B93-6C9A-B31757DE0919}"/>
              </a:ext>
            </a:extLst>
          </p:cNvPr>
          <p:cNvSpPr/>
          <p:nvPr/>
        </p:nvSpPr>
        <p:spPr>
          <a:xfrm>
            <a:off x="4338320" y="5254264"/>
            <a:ext cx="7276554" cy="42665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6DD88B-D8C2-C44F-8CDE-C81186555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111380"/>
              </p:ext>
            </p:extLst>
          </p:nvPr>
        </p:nvGraphicFramePr>
        <p:xfrm>
          <a:off x="5933633" y="5091526"/>
          <a:ext cx="3818765" cy="102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116263132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49117443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33998359"/>
                    </a:ext>
                  </a:extLst>
                </a:gridCol>
                <a:gridCol w="1608965">
                  <a:extLst>
                    <a:ext uri="{9D8B030D-6E8A-4147-A177-3AD203B41FA5}">
                      <a16:colId xmlns:a16="http://schemas.microsoft.com/office/drawing/2014/main" val="4136532536"/>
                    </a:ext>
                  </a:extLst>
                </a:gridCol>
              </a:tblGrid>
              <a:tr h="556814">
                <a:tc>
                  <a:txBody>
                    <a:bodyPr/>
                    <a:lstStyle/>
                    <a:p>
                      <a:r>
                        <a:rPr lang="en-US"/>
                        <a:t>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Pos (</a:t>
                      </a:r>
                      <a:r>
                        <a:rPr lang="en-US" err="1"/>
                        <a:t>cM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Nearest Marker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214167"/>
                  </a:ext>
                </a:extLst>
              </a:tr>
              <a:tr h="384375"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PZA02698.3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27992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2DD1F0E-7961-902D-B8BD-407F07FBD096}"/>
              </a:ext>
            </a:extLst>
          </p:cNvPr>
          <p:cNvSpPr txBox="1"/>
          <p:nvPr/>
        </p:nvSpPr>
        <p:spPr>
          <a:xfrm>
            <a:off x="621912" y="1258360"/>
            <a:ext cx="3924524" cy="51090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Presented in tabular format in paper</a:t>
            </a:r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Goal: generate visualizations for chromosome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Selected QTL with largest effect on chromosome 1 for recreation – sulfur (S)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7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C40257-42FB-EBFD-97D2-2FC5D5A1DAA0}"/>
              </a:ext>
            </a:extLst>
          </p:cNvPr>
          <p:cNvSpPr>
            <a:spLocks noGrp="1"/>
          </p:cNvSpPr>
          <p:nvPr/>
        </p:nvSpPr>
        <p:spPr>
          <a:xfrm>
            <a:off x="631942" y="1564716"/>
            <a:ext cx="10766385" cy="4090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Generate map and phenotype files in 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Includes phenotypic and SNPs for lines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Had marker names, not marker positions</a:t>
            </a:r>
          </a:p>
          <a:p>
            <a:pPr lvl="3"/>
            <a:r>
              <a:rPr lang="en-US"/>
              <a:t>Used thesis that published marker positions using same set of markers and manually entered positions in </a:t>
            </a:r>
            <a:r>
              <a:rPr lang="en-US" err="1"/>
              <a:t>cM</a:t>
            </a:r>
            <a:endParaRPr lang="en-US"/>
          </a:p>
          <a:p>
            <a:r>
              <a:rPr lang="en-US"/>
              <a:t>Combine files</a:t>
            </a:r>
          </a:p>
          <a:p>
            <a:r>
              <a:rPr lang="en-US"/>
              <a:t>R/</a:t>
            </a:r>
            <a:r>
              <a:rPr lang="en-US" err="1"/>
              <a:t>qtl</a:t>
            </a:r>
            <a:r>
              <a:rPr lang="en-US"/>
              <a:t> package for </a:t>
            </a:r>
            <a:r>
              <a:rPr lang="en-US" err="1"/>
              <a:t>qtl</a:t>
            </a:r>
            <a:r>
              <a:rPr lang="en-US"/>
              <a:t> analysis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QTL scanning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QTL effect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57EB3-CA49-4EB0-DD66-6D235A96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3" y="193302"/>
            <a:ext cx="6244050" cy="1034210"/>
          </a:xfrm>
        </p:spPr>
        <p:txBody>
          <a:bodyPr>
            <a:normAutofit fontScale="90000"/>
          </a:bodyPr>
          <a:lstStyle/>
          <a:p>
            <a:r>
              <a:rPr lang="en-US"/>
              <a:t>QTL analysis – preparation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C3627-C9E2-575B-FBA6-B2896C831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0" y="1383096"/>
            <a:ext cx="12168873" cy="47222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42CB4B-CD3B-77CE-0E09-AAB0B236028B}"/>
              </a:ext>
            </a:extLst>
          </p:cNvPr>
          <p:cNvSpPr/>
          <p:nvPr/>
        </p:nvSpPr>
        <p:spPr>
          <a:xfrm>
            <a:off x="1555" y="1386840"/>
            <a:ext cx="764582" cy="4722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2C10B-77C4-C5D3-C24C-52FBDA6DE072}"/>
              </a:ext>
            </a:extLst>
          </p:cNvPr>
          <p:cNvSpPr/>
          <p:nvPr/>
        </p:nvSpPr>
        <p:spPr>
          <a:xfrm>
            <a:off x="760664" y="1386840"/>
            <a:ext cx="2179320" cy="472201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3F2FBB-94D8-1802-AB7F-B8D9EC0335B7}"/>
              </a:ext>
            </a:extLst>
          </p:cNvPr>
          <p:cNvSpPr/>
          <p:nvPr/>
        </p:nvSpPr>
        <p:spPr>
          <a:xfrm>
            <a:off x="2925823" y="1388919"/>
            <a:ext cx="9277221" cy="213519"/>
          </a:xfrm>
          <a:prstGeom prst="rect">
            <a:avLst/>
          </a:prstGeom>
          <a:noFill/>
          <a:ln w="38100">
            <a:solidFill>
              <a:srgbClr val="C9BB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43A4A9-F52E-1EE5-5E1F-F47EA2A56DF8}"/>
              </a:ext>
            </a:extLst>
          </p:cNvPr>
          <p:cNvSpPr/>
          <p:nvPr/>
        </p:nvSpPr>
        <p:spPr>
          <a:xfrm>
            <a:off x="2920841" y="1612741"/>
            <a:ext cx="9271158" cy="2135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69725A-493A-E701-F381-1C1288C1532E}"/>
              </a:ext>
            </a:extLst>
          </p:cNvPr>
          <p:cNvSpPr/>
          <p:nvPr/>
        </p:nvSpPr>
        <p:spPr>
          <a:xfrm>
            <a:off x="2915602" y="1826100"/>
            <a:ext cx="9234143" cy="225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F7F86C-960E-528A-A27F-F3910398A405}"/>
              </a:ext>
            </a:extLst>
          </p:cNvPr>
          <p:cNvSpPr/>
          <p:nvPr/>
        </p:nvSpPr>
        <p:spPr>
          <a:xfrm>
            <a:off x="2929258" y="2055393"/>
            <a:ext cx="9259252" cy="406749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D63107-7165-0C7E-61D5-676A9F74C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373" y="2054327"/>
            <a:ext cx="7284127" cy="44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BE0C-7B07-1DAF-4605-044F321A6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QTL scanning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BD226-8958-C59B-62E5-1900BCF3D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5552" y="854854"/>
            <a:ext cx="6975090" cy="4934309"/>
          </a:xfr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E89582A-7B9B-CD5C-FB05-FA0660D9B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908084"/>
              </p:ext>
            </p:extLst>
          </p:nvPr>
        </p:nvGraphicFramePr>
        <p:xfrm>
          <a:off x="401626" y="4125514"/>
          <a:ext cx="3818765" cy="102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116263132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49117443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33998359"/>
                    </a:ext>
                  </a:extLst>
                </a:gridCol>
                <a:gridCol w="1608965">
                  <a:extLst>
                    <a:ext uri="{9D8B030D-6E8A-4147-A177-3AD203B41FA5}">
                      <a16:colId xmlns:a16="http://schemas.microsoft.com/office/drawing/2014/main" val="4136532536"/>
                    </a:ext>
                  </a:extLst>
                </a:gridCol>
              </a:tblGrid>
              <a:tr h="556814">
                <a:tc>
                  <a:txBody>
                    <a:bodyPr/>
                    <a:lstStyle/>
                    <a:p>
                      <a:r>
                        <a:rPr lang="en-US"/>
                        <a:t>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Pos (</a:t>
                      </a:r>
                      <a:r>
                        <a:rPr lang="en-US" err="1"/>
                        <a:t>cM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Nearest Marker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214167"/>
                  </a:ext>
                </a:extLst>
              </a:tr>
              <a:tr h="384375"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PZA02698.3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27992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0CF82B-C976-55B2-2476-2D191ED18126}"/>
              </a:ext>
            </a:extLst>
          </p:cNvPr>
          <p:cNvSpPr txBox="1"/>
          <p:nvPr/>
        </p:nvSpPr>
        <p:spPr>
          <a:xfrm>
            <a:off x="829519" y="2068010"/>
            <a:ext cx="339909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QTL scan for chromosome 1 </a:t>
            </a: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F9195BCA-845C-B035-BC40-1223945C7D4F}"/>
              </a:ext>
            </a:extLst>
          </p:cNvPr>
          <p:cNvSpPr/>
          <p:nvPr/>
        </p:nvSpPr>
        <p:spPr>
          <a:xfrm>
            <a:off x="1759352" y="5154592"/>
            <a:ext cx="8719594" cy="752354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9C7C2-CBE0-16AA-A880-0DF97ADBF6D9}"/>
              </a:ext>
            </a:extLst>
          </p:cNvPr>
          <p:cNvSpPr txBox="1"/>
          <p:nvPr/>
        </p:nvSpPr>
        <p:spPr>
          <a:xfrm>
            <a:off x="6099858" y="6211746"/>
            <a:ext cx="54150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Note: Only scanning for sulfur on chromosome 1</a:t>
            </a:r>
          </a:p>
        </p:txBody>
      </p:sp>
      <p:pic>
        <p:nvPicPr>
          <p:cNvPr id="11" name="Picture 10" descr="A blue and grey logo&#10;&#10;Description automatically generated">
            <a:extLst>
              <a:ext uri="{FF2B5EF4-FFF2-40B4-BE49-F238E27FC236}">
                <a16:creationId xmlns:a16="http://schemas.microsoft.com/office/drawing/2014/main" id="{E7AA64D4-8E17-5327-8F74-109686A27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17" y="5886090"/>
            <a:ext cx="823684" cy="635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BA813A-B7CC-F027-48EB-D70FBD262046}"/>
              </a:ext>
            </a:extLst>
          </p:cNvPr>
          <p:cNvSpPr txBox="1"/>
          <p:nvPr/>
        </p:nvSpPr>
        <p:spPr>
          <a:xfrm>
            <a:off x="7437474" y="19847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Marker = PZA03457.1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B9429366-7C9C-092C-7DBF-1F8776AEAD8C}"/>
              </a:ext>
            </a:extLst>
          </p:cNvPr>
          <p:cNvSpPr/>
          <p:nvPr/>
        </p:nvSpPr>
        <p:spPr>
          <a:xfrm rot="14100000">
            <a:off x="9690305" y="1464127"/>
            <a:ext cx="203790" cy="66453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8368908-0AF9-98DC-FEC9-45AEB1FBEFB8}"/>
              </a:ext>
            </a:extLst>
          </p:cNvPr>
          <p:cNvSpPr/>
          <p:nvPr/>
        </p:nvSpPr>
        <p:spPr>
          <a:xfrm rot="14220000" flipH="1">
            <a:off x="6627909" y="1445714"/>
            <a:ext cx="288133" cy="439736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&quot;Not Allowed&quot; Symbol 18">
            <a:extLst>
              <a:ext uri="{FF2B5EF4-FFF2-40B4-BE49-F238E27FC236}">
                <a16:creationId xmlns:a16="http://schemas.microsoft.com/office/drawing/2014/main" id="{7097F984-7106-8532-4807-C3E50CC9B48E}"/>
              </a:ext>
            </a:extLst>
          </p:cNvPr>
          <p:cNvSpPr/>
          <p:nvPr/>
        </p:nvSpPr>
        <p:spPr>
          <a:xfrm>
            <a:off x="6142298" y="3233195"/>
            <a:ext cx="1003139" cy="935620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2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0CA88-8A7A-97AE-496F-C9047A36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8" y="150378"/>
            <a:ext cx="3283527" cy="785237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28223-29D4-C06E-70ED-C097B544F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167534"/>
            <a:ext cx="7564846" cy="479468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err="1"/>
              <a:t>Ionomics</a:t>
            </a:r>
            <a:r>
              <a:rPr lang="en-US"/>
              <a:t> study: elemental composition</a:t>
            </a:r>
          </a:p>
          <a:p>
            <a:r>
              <a:rPr lang="en-US"/>
              <a:t>Scientific question: Is a single maize kernel adequate to sample the </a:t>
            </a:r>
            <a:r>
              <a:rPr lang="en-US" err="1"/>
              <a:t>ionome</a:t>
            </a:r>
            <a:r>
              <a:rPr lang="en-US"/>
              <a:t> of a plant?        What about P = G + E + </a:t>
            </a:r>
            <a:r>
              <a:rPr lang="en-US" err="1"/>
              <a:t>GxE</a:t>
            </a:r>
            <a:r>
              <a:rPr lang="en-US"/>
              <a:t> ?</a:t>
            </a:r>
          </a:p>
          <a:p>
            <a:r>
              <a:rPr lang="en-US"/>
              <a:t>Methods: Used NAM founders grown in two environments and sampled kernels from each </a:t>
            </a:r>
            <a:r>
              <a:rPr lang="en-US" err="1"/>
              <a:t>line+environment</a:t>
            </a:r>
            <a:r>
              <a:rPr lang="en-US"/>
              <a:t> combination. All computations performed in R</a:t>
            </a:r>
          </a:p>
          <a:p>
            <a:r>
              <a:rPr lang="en-US"/>
              <a:t>Outcomes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Dissected G, E, </a:t>
            </a:r>
            <a:r>
              <a:rPr lang="en-US" err="1"/>
              <a:t>GxE</a:t>
            </a:r>
            <a:r>
              <a:rPr lang="en-US"/>
              <a:t> of mineral concentrations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Differentiated impact of kernel location on cob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Assessed genotypic effect on human-consumed lines (sugary)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QTL detection for mineral concentrations</a:t>
            </a:r>
          </a:p>
        </p:txBody>
      </p:sp>
      <p:pic>
        <p:nvPicPr>
          <p:cNvPr id="6" name="Picture 5" descr="A close up of a corn cob&#10;&#10;Description automatically generated">
            <a:extLst>
              <a:ext uri="{FF2B5EF4-FFF2-40B4-BE49-F238E27FC236}">
                <a16:creationId xmlns:a16="http://schemas.microsoft.com/office/drawing/2014/main" id="{71C3BD19-E547-DF19-606B-1685DDCE8D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9270" y="163975"/>
            <a:ext cx="1610523" cy="6385367"/>
          </a:xfrm>
          <a:prstGeom prst="rect">
            <a:avLst/>
          </a:prstGeom>
        </p:spPr>
      </p:pic>
      <p:pic>
        <p:nvPicPr>
          <p:cNvPr id="10" name="Picture 9" descr="A corn on the cob&#10;&#10;Description automatically generated">
            <a:extLst>
              <a:ext uri="{FF2B5EF4-FFF2-40B4-BE49-F238E27FC236}">
                <a16:creationId xmlns:a16="http://schemas.microsoft.com/office/drawing/2014/main" id="{2325D76A-C71D-A7D8-CA82-C03BE052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375" y="-516038"/>
            <a:ext cx="5916669" cy="78900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B8E246-D850-3424-6CE1-55A3D5265553}"/>
              </a:ext>
            </a:extLst>
          </p:cNvPr>
          <p:cNvGrpSpPr/>
          <p:nvPr/>
        </p:nvGrpSpPr>
        <p:grpSpPr>
          <a:xfrm>
            <a:off x="7580659" y="2370701"/>
            <a:ext cx="2441911" cy="3256370"/>
            <a:chOff x="5409198" y="4117667"/>
            <a:chExt cx="2441911" cy="3256370"/>
          </a:xfrm>
        </p:grpSpPr>
        <p:pic>
          <p:nvPicPr>
            <p:cNvPr id="4" name="Picture 3" descr="A close up of a corn cob&#10;&#10;Description automatically generated">
              <a:extLst>
                <a:ext uri="{FF2B5EF4-FFF2-40B4-BE49-F238E27FC236}">
                  <a16:creationId xmlns:a16="http://schemas.microsoft.com/office/drawing/2014/main" id="{157D6373-6540-3C50-7293-8DD6A3754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37503" y="4432930"/>
              <a:ext cx="664691" cy="2635351"/>
            </a:xfrm>
            <a:prstGeom prst="rect">
              <a:avLst/>
            </a:prstGeom>
          </p:spPr>
        </p:pic>
        <p:pic>
          <p:nvPicPr>
            <p:cNvPr id="5" name="Picture 4" descr="A corn on the cob&#10;&#10;Description automatically generated">
              <a:extLst>
                <a:ext uri="{FF2B5EF4-FFF2-40B4-BE49-F238E27FC236}">
                  <a16:creationId xmlns:a16="http://schemas.microsoft.com/office/drawing/2014/main" id="{EB5AABB3-092B-9D53-3D39-56FE48EB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9198" y="4117667"/>
              <a:ext cx="2441911" cy="325637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7CE8FB-72A7-0F7C-F2FE-9D61A8AF236D}"/>
              </a:ext>
            </a:extLst>
          </p:cNvPr>
          <p:cNvGrpSpPr/>
          <p:nvPr/>
        </p:nvGrpSpPr>
        <p:grpSpPr>
          <a:xfrm>
            <a:off x="9622882" y="2383045"/>
            <a:ext cx="2441911" cy="3256370"/>
            <a:chOff x="456149" y="5163342"/>
            <a:chExt cx="2441911" cy="3256370"/>
          </a:xfrm>
        </p:grpSpPr>
        <p:pic>
          <p:nvPicPr>
            <p:cNvPr id="7" name="Picture 6" descr="A close up of a corn cob&#10;&#10;Description automatically generated">
              <a:extLst>
                <a:ext uri="{FF2B5EF4-FFF2-40B4-BE49-F238E27FC236}">
                  <a16:creationId xmlns:a16="http://schemas.microsoft.com/office/drawing/2014/main" id="{062932C2-1562-9FD0-AC98-39A9618E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4362" y="5462709"/>
              <a:ext cx="664691" cy="2635351"/>
            </a:xfrm>
            <a:prstGeom prst="rect">
              <a:avLst/>
            </a:prstGeom>
          </p:spPr>
        </p:pic>
        <p:pic>
          <p:nvPicPr>
            <p:cNvPr id="8" name="Picture 7" descr="A corn on the cob&#10;&#10;Description automatically generated">
              <a:extLst>
                <a:ext uri="{FF2B5EF4-FFF2-40B4-BE49-F238E27FC236}">
                  <a16:creationId xmlns:a16="http://schemas.microsoft.com/office/drawing/2014/main" id="{BF4A02A3-9DD7-FA28-28D7-D2DA13F7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149" y="5163342"/>
              <a:ext cx="2441911" cy="325637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CF06C59-CD20-5E73-A401-D11A614BE406}"/>
              </a:ext>
            </a:extLst>
          </p:cNvPr>
          <p:cNvSpPr txBox="1"/>
          <p:nvPr/>
        </p:nvSpPr>
        <p:spPr>
          <a:xfrm>
            <a:off x="8154905" y="5317763"/>
            <a:ext cx="161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Environment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8EF5E3-C4F3-A461-4838-E734CF8C8DF1}"/>
              </a:ext>
            </a:extLst>
          </p:cNvPr>
          <p:cNvSpPr txBox="1"/>
          <p:nvPr/>
        </p:nvSpPr>
        <p:spPr>
          <a:xfrm>
            <a:off x="10133566" y="5317763"/>
            <a:ext cx="161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Environment 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411E41-502E-182B-6AE9-B70B6EA918ED}"/>
              </a:ext>
            </a:extLst>
          </p:cNvPr>
          <p:cNvSpPr/>
          <p:nvPr/>
        </p:nvSpPr>
        <p:spPr>
          <a:xfrm>
            <a:off x="9452548" y="1199511"/>
            <a:ext cx="448915" cy="4911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678729-DC9E-2A13-D884-C589009480B0}"/>
              </a:ext>
            </a:extLst>
          </p:cNvPr>
          <p:cNvSpPr/>
          <p:nvPr/>
        </p:nvSpPr>
        <p:spPr>
          <a:xfrm>
            <a:off x="10810073" y="1223351"/>
            <a:ext cx="448915" cy="4911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B5B1D4-639D-1B8D-FCB9-BA8B5707911A}"/>
              </a:ext>
            </a:extLst>
          </p:cNvPr>
          <p:cNvSpPr/>
          <p:nvPr/>
        </p:nvSpPr>
        <p:spPr>
          <a:xfrm>
            <a:off x="9518943" y="3356658"/>
            <a:ext cx="448915" cy="4911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20AB2A-0812-E46B-7C7F-3A598D4594E1}"/>
              </a:ext>
            </a:extLst>
          </p:cNvPr>
          <p:cNvSpPr/>
          <p:nvPr/>
        </p:nvSpPr>
        <p:spPr>
          <a:xfrm>
            <a:off x="11177555" y="3356658"/>
            <a:ext cx="448915" cy="4911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F836DB-B1B2-82CC-B995-6D196777C755}"/>
              </a:ext>
            </a:extLst>
          </p:cNvPr>
          <p:cNvSpPr/>
          <p:nvPr/>
        </p:nvSpPr>
        <p:spPr>
          <a:xfrm>
            <a:off x="9588949" y="5502429"/>
            <a:ext cx="448915" cy="4911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0E7CAF-C2C9-9144-5A48-9FAD432C1024}"/>
              </a:ext>
            </a:extLst>
          </p:cNvPr>
          <p:cNvSpPr/>
          <p:nvPr/>
        </p:nvSpPr>
        <p:spPr>
          <a:xfrm>
            <a:off x="11109529" y="5479982"/>
            <a:ext cx="448915" cy="4911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DNA outline">
            <a:extLst>
              <a:ext uri="{FF2B5EF4-FFF2-40B4-BE49-F238E27FC236}">
                <a16:creationId xmlns:a16="http://schemas.microsoft.com/office/drawing/2014/main" id="{9BAC8313-43A4-84DF-FCB7-7D7FA8CBC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46036">
            <a:off x="6984587" y="55364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9838-5DB8-2A2D-D4E8-43DEA9C0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QTL effect</a:t>
            </a:r>
          </a:p>
        </p:txBody>
      </p:sp>
      <p:pic>
        <p:nvPicPr>
          <p:cNvPr id="6" name="Content Placeholder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C3AF4E6-DAB1-3158-3ACE-CFE30C0A2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2005" y="1423034"/>
            <a:ext cx="5212499" cy="3690395"/>
          </a:xfrm>
        </p:spPr>
      </p:pic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2966A059-4060-C973-9514-F0B1097EB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0" y="5992191"/>
            <a:ext cx="823684" cy="635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CDE15-2FD3-77D8-73B5-861A1ED83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45" y="1423717"/>
            <a:ext cx="5212499" cy="3690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CEA447-7B04-BD19-ABDB-11D692B66D35}"/>
              </a:ext>
            </a:extLst>
          </p:cNvPr>
          <p:cNvSpPr txBox="1"/>
          <p:nvPr/>
        </p:nvSpPr>
        <p:spPr>
          <a:xfrm>
            <a:off x="2087300" y="523754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 = 9.838777 e-08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4D983-83C3-C501-C0E6-193DCA554254}"/>
              </a:ext>
            </a:extLst>
          </p:cNvPr>
          <p:cNvSpPr txBox="1"/>
          <p:nvPr/>
        </p:nvSpPr>
        <p:spPr>
          <a:xfrm>
            <a:off x="8164009" y="52375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 = 0.004147716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AE383-8887-92C1-3372-9ADD4240D376}"/>
              </a:ext>
            </a:extLst>
          </p:cNvPr>
          <p:cNvSpPr txBox="1"/>
          <p:nvPr/>
        </p:nvSpPr>
        <p:spPr>
          <a:xfrm>
            <a:off x="1396678" y="6312061"/>
            <a:ext cx="102378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 conclusion...would not recommend publishing these results. Reviewers may have a </a:t>
            </a:r>
            <a:r>
              <a:rPr lang="en-US" i="1"/>
              <a:t>few</a:t>
            </a:r>
            <a:r>
              <a:rPr lang="en-US"/>
              <a:t> questions</a:t>
            </a:r>
          </a:p>
        </p:txBody>
      </p:sp>
    </p:spTree>
    <p:extLst>
      <p:ext uri="{BB962C8B-B14F-4D97-AF65-F5344CB8AC3E}">
        <p14:creationId xmlns:p14="http://schemas.microsoft.com/office/powerpoint/2010/main" val="43862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C75F-907F-4CBD-36EB-76691114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99992-E8DD-05F9-32DF-937A8B3EE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https://github.com/rdgreene1/BCB546-Spring2024_FinalProject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r>
              <a:rPr lang="en-US"/>
              <a:t>Overarching README file explaining workflow for each analysis done</a:t>
            </a:r>
          </a:p>
          <a:p>
            <a:r>
              <a:rPr lang="en-US"/>
              <a:t>Each figure has documentation and comments within scripts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9763D2A-807B-187D-E313-C614A1A4F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477" y="4335382"/>
            <a:ext cx="8715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5383-B39A-5484-D2EB-1E2C816A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32616"/>
            <a:ext cx="5285509" cy="882217"/>
          </a:xfrm>
        </p:spPr>
        <p:txBody>
          <a:bodyPr/>
          <a:lstStyle/>
          <a:p>
            <a:r>
              <a:rPr lang="en-US"/>
              <a:t>Data (un)availability?</a:t>
            </a:r>
          </a:p>
        </p:txBody>
      </p:sp>
      <p:pic>
        <p:nvPicPr>
          <p:cNvPr id="6" name="Picture 5" descr="Chrome Logo and symbol, meaning ...">
            <a:extLst>
              <a:ext uri="{FF2B5EF4-FFF2-40B4-BE49-F238E27FC236}">
                <a16:creationId xmlns:a16="http://schemas.microsoft.com/office/drawing/2014/main" id="{892969E7-B6F9-FB4E-2AB5-AFAA3D440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0" y="2424545"/>
            <a:ext cx="1373085" cy="768928"/>
          </a:xfrm>
          <a:prstGeom prst="rect">
            <a:avLst/>
          </a:prstGeom>
        </p:spPr>
      </p:pic>
      <p:pic>
        <p:nvPicPr>
          <p:cNvPr id="7" name="Picture 6" descr="File:Microsoft Edge logo (2019).svg ...">
            <a:extLst>
              <a:ext uri="{FF2B5EF4-FFF2-40B4-BE49-F238E27FC236}">
                <a16:creationId xmlns:a16="http://schemas.microsoft.com/office/drawing/2014/main" id="{F557A5C1-E4C8-4C30-AB38-577E33A7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66" y="3390097"/>
            <a:ext cx="658710" cy="658710"/>
          </a:xfrm>
          <a:prstGeom prst="rect">
            <a:avLst/>
          </a:prstGeom>
        </p:spPr>
      </p:pic>
      <p:pic>
        <p:nvPicPr>
          <p:cNvPr id="8" name="Picture 7" descr="Firefox - Wikipedia">
            <a:extLst>
              <a:ext uri="{FF2B5EF4-FFF2-40B4-BE49-F238E27FC236}">
                <a16:creationId xmlns:a16="http://schemas.microsoft.com/office/drawing/2014/main" id="{530B4E94-FB0D-2D4A-547A-4E9E16F3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91" y="4142942"/>
            <a:ext cx="650669" cy="657226"/>
          </a:xfrm>
          <a:prstGeom prst="rect">
            <a:avLst/>
          </a:prstGeom>
        </p:spPr>
      </p:pic>
      <p:pic>
        <p:nvPicPr>
          <p:cNvPr id="4" name="Content Placeholder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2CA5843C-7A44-916F-3ADF-AA821368A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74881" y="1360016"/>
            <a:ext cx="5643422" cy="3252871"/>
          </a:xfrm>
        </p:spPr>
      </p:pic>
      <p:pic>
        <p:nvPicPr>
          <p:cNvPr id="9" name="Picture 8" descr="A close up of black text&#10;&#10;Description automatically generated">
            <a:extLst>
              <a:ext uri="{FF2B5EF4-FFF2-40B4-BE49-F238E27FC236}">
                <a16:creationId xmlns:a16="http://schemas.microsoft.com/office/drawing/2014/main" id="{FEAF5AC4-B5AF-34F9-5A16-B96F4DAA4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985" y="1360016"/>
            <a:ext cx="7934325" cy="857250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737506-6A21-1996-4D07-89D44C588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30" y="2239491"/>
            <a:ext cx="3815579" cy="4017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3990CE-D13E-E252-56C1-36511FA17A60}"/>
              </a:ext>
            </a:extLst>
          </p:cNvPr>
          <p:cNvSpPr txBox="1"/>
          <p:nvPr/>
        </p:nvSpPr>
        <p:spPr>
          <a:xfrm>
            <a:off x="4160682" y="5416419"/>
            <a:ext cx="376032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Sent raw files from </a:t>
            </a:r>
            <a:r>
              <a:rPr lang="en-US" err="1"/>
              <a:t>Plos</a:t>
            </a:r>
            <a:r>
              <a:rPr lang="en-US"/>
              <a:t> 2014 paper  </a:t>
            </a:r>
          </a:p>
        </p:txBody>
      </p:sp>
    </p:spTree>
    <p:extLst>
      <p:ext uri="{BB962C8B-B14F-4D97-AF65-F5344CB8AC3E}">
        <p14:creationId xmlns:p14="http://schemas.microsoft.com/office/powerpoint/2010/main" val="308101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A120-BDBA-6E27-8127-791DE271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8" y="205798"/>
            <a:ext cx="3913909" cy="729817"/>
          </a:xfrm>
        </p:spPr>
        <p:txBody>
          <a:bodyPr/>
          <a:lstStyle/>
          <a:p>
            <a:r>
              <a:rPr lang="en-US"/>
              <a:t>Outlier removal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01C10-C8CF-AA3F-658A-82D854278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/>
          <a:stretch/>
        </p:blipFill>
        <p:spPr>
          <a:xfrm>
            <a:off x="614597" y="1353604"/>
            <a:ext cx="7397949" cy="1590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8261C5-E67A-B5BA-8D63-3E3517F85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0"/>
          <a:stretch/>
        </p:blipFill>
        <p:spPr>
          <a:xfrm>
            <a:off x="8327932" y="2725305"/>
            <a:ext cx="3067478" cy="3462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9F5C1-78DF-E5E1-519A-DFD9E7654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985" y="2725305"/>
            <a:ext cx="3048425" cy="3343742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657A3EF-4E5B-70A1-E353-CA488E885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325" y="1151747"/>
            <a:ext cx="3329651" cy="131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A2A30-7C9D-5108-A1E1-2D4ED2AE5591}"/>
              </a:ext>
            </a:extLst>
          </p:cNvPr>
          <p:cNvSpPr txBox="1"/>
          <p:nvPr/>
        </p:nvSpPr>
        <p:spPr>
          <a:xfrm>
            <a:off x="771645" y="3427947"/>
            <a:ext cx="554041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800"/>
              <a:t>Derived MAD value for dataset</a:t>
            </a:r>
            <a:endParaRPr lang="en-US"/>
          </a:p>
          <a:p>
            <a:pPr algn="just"/>
            <a:endParaRPr lang="en-US" sz="2800"/>
          </a:p>
          <a:p>
            <a:pPr marL="285750" indent="-285750" algn="just">
              <a:buFont typeface="Arial"/>
              <a:buChar char="•"/>
            </a:pPr>
            <a:r>
              <a:rPr lang="en-US" sz="2800"/>
              <a:t>Looped through all data columns using MAD value as cutoff and replacing outliers with "NA"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EFCE22-77D2-A28C-EF27-C88319FBB4D2}"/>
              </a:ext>
            </a:extLst>
          </p:cNvPr>
          <p:cNvSpPr/>
          <p:nvPr/>
        </p:nvSpPr>
        <p:spPr>
          <a:xfrm>
            <a:off x="8205397" y="2595710"/>
            <a:ext cx="3337367" cy="391610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88F546-9ED2-FEE4-D6D9-3211A51C4D4C}"/>
              </a:ext>
            </a:extLst>
          </p:cNvPr>
          <p:cNvSpPr/>
          <p:nvPr/>
        </p:nvSpPr>
        <p:spPr>
          <a:xfrm>
            <a:off x="629391" y="1223158"/>
            <a:ext cx="6432467" cy="356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7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16695C-6584-47F3-37C4-E06889C24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" r="54667" b="14583"/>
          <a:stretch/>
        </p:blipFill>
        <p:spPr bwMode="auto">
          <a:xfrm>
            <a:off x="503672" y="1154819"/>
            <a:ext cx="4002086" cy="51995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75C995-20C8-0597-D06D-4311F3291698}"/>
              </a:ext>
            </a:extLst>
          </p:cNvPr>
          <p:cNvSpPr txBox="1"/>
          <p:nvPr/>
        </p:nvSpPr>
        <p:spPr>
          <a:xfrm>
            <a:off x="2698642" y="131688"/>
            <a:ext cx="800006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i="0">
                <a:effectLst/>
                <a:latin typeface="Aptos Display"/>
                <a:cs typeface="Arial"/>
              </a:rPr>
              <a:t>Analysis of the NAM founders </a:t>
            </a:r>
            <a:r>
              <a:rPr lang="en-US" sz="2000" b="1" i="0" err="1">
                <a:effectLst/>
                <a:latin typeface="Aptos Display"/>
                <a:cs typeface="Arial"/>
              </a:rPr>
              <a:t>ionomic</a:t>
            </a:r>
            <a:r>
              <a:rPr lang="en-US" sz="2000" b="1" i="0">
                <a:effectLst/>
                <a:latin typeface="Aptos Display"/>
                <a:cs typeface="Arial"/>
              </a:rPr>
              <a:t> profiles from 2010 and 2011</a:t>
            </a:r>
            <a:r>
              <a:rPr lang="en-US" sz="2000" b="1" i="0">
                <a:solidFill>
                  <a:srgbClr val="202020"/>
                </a:solidFill>
                <a:effectLst/>
                <a:latin typeface="Aptos Display"/>
                <a:cs typeface="Helvetica"/>
              </a:rPr>
              <a:t>.</a:t>
            </a:r>
            <a:endParaRPr lang="en-US" sz="2000">
              <a:latin typeface="Aptos Display"/>
              <a:cs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9D660-211A-3B65-B585-A1C7227B8A36}"/>
              </a:ext>
            </a:extLst>
          </p:cNvPr>
          <p:cNvSpPr txBox="1"/>
          <p:nvPr/>
        </p:nvSpPr>
        <p:spPr>
          <a:xfrm>
            <a:off x="5180673" y="1313829"/>
            <a:ext cx="6372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Bar chart for p-values for Genotype, Year and Genotype X  Year interaction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D4227-0722-34FB-93E7-FE08B39E6B66}"/>
              </a:ext>
            </a:extLst>
          </p:cNvPr>
          <p:cNvSpPr txBox="1"/>
          <p:nvPr/>
        </p:nvSpPr>
        <p:spPr>
          <a:xfrm>
            <a:off x="1783413" y="661872"/>
            <a:ext cx="25232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Table 1-From Paper</a:t>
            </a:r>
          </a:p>
        </p:txBody>
      </p:sp>
      <p:pic>
        <p:nvPicPr>
          <p:cNvPr id="2" name="Picture 1" descr="A graph of numbers and values&#10;&#10;Description automatically generated">
            <a:extLst>
              <a:ext uri="{FF2B5EF4-FFF2-40B4-BE49-F238E27FC236}">
                <a16:creationId xmlns:a16="http://schemas.microsoft.com/office/drawing/2014/main" id="{2D0966E3-A3BA-BF7E-4FE6-A0CF30E3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572" y="1964510"/>
            <a:ext cx="6930571" cy="37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CC7515D-356D-6BAD-0609-0CCFCE2F8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03" r="-68"/>
          <a:stretch/>
        </p:blipFill>
        <p:spPr>
          <a:xfrm>
            <a:off x="2519865" y="1095780"/>
            <a:ext cx="7563844" cy="511530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17ED3E-3BE8-BE0E-FAC7-B122CCA252FB}"/>
              </a:ext>
            </a:extLst>
          </p:cNvPr>
          <p:cNvSpPr txBox="1"/>
          <p:nvPr/>
        </p:nvSpPr>
        <p:spPr>
          <a:xfrm>
            <a:off x="2313807" y="269638"/>
            <a:ext cx="79776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Heritability of the elements of 2010, 2011 and combined</a:t>
            </a:r>
          </a:p>
        </p:txBody>
      </p:sp>
    </p:spTree>
    <p:extLst>
      <p:ext uri="{BB962C8B-B14F-4D97-AF65-F5344CB8AC3E}">
        <p14:creationId xmlns:p14="http://schemas.microsoft.com/office/powerpoint/2010/main" val="148495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CC65-3394-5BFF-CA76-9841C533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55" y="365125"/>
            <a:ext cx="5915891" cy="660545"/>
          </a:xfrm>
        </p:spPr>
        <p:txBody>
          <a:bodyPr>
            <a:normAutofit fontScale="90000"/>
          </a:bodyPr>
          <a:lstStyle/>
          <a:p>
            <a:r>
              <a:rPr lang="en-US"/>
              <a:t>Figure 1 – Original figure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83FD95-1B2E-C875-E132-388EBCE9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33" y="1409019"/>
            <a:ext cx="6909357" cy="4073062"/>
          </a:xfrm>
          <a:prstGeom prst="rect">
            <a:avLst/>
          </a:prstGeom>
          <a:ln w="127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361C3-ED62-A33C-CFA2-122BA0577885}"/>
              </a:ext>
            </a:extLst>
          </p:cNvPr>
          <p:cNvSpPr txBox="1"/>
          <p:nvPr/>
        </p:nvSpPr>
        <p:spPr>
          <a:xfrm>
            <a:off x="7556047" y="1717239"/>
            <a:ext cx="4262802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Concentrations of Mg25 and Cd111 for 23 genotypes across two sampling years</a:t>
            </a:r>
          </a:p>
          <a:p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Visualization of correlation of element concentration between two sampling years</a:t>
            </a:r>
          </a:p>
        </p:txBody>
      </p:sp>
    </p:spTree>
    <p:extLst>
      <p:ext uri="{BB962C8B-B14F-4D97-AF65-F5344CB8AC3E}">
        <p14:creationId xmlns:p14="http://schemas.microsoft.com/office/powerpoint/2010/main" val="31248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CE46F01-F3D2-A185-D6C8-B68BD260B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011313"/>
              </p:ext>
            </p:extLst>
          </p:nvPr>
        </p:nvGraphicFramePr>
        <p:xfrm>
          <a:off x="514551" y="493590"/>
          <a:ext cx="11259878" cy="151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A screenshot of a table&#10;&#10;Description automatically generated">
            <a:extLst>
              <a:ext uri="{FF2B5EF4-FFF2-40B4-BE49-F238E27FC236}">
                <a16:creationId xmlns:a16="http://schemas.microsoft.com/office/drawing/2014/main" id="{FDC02673-78F8-3879-E4EF-477C8DEB9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51" y="3052911"/>
            <a:ext cx="4680440" cy="3319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BC76994F-BD58-FF91-A404-E6D91BAFB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2984" y="3050478"/>
            <a:ext cx="3571755" cy="3368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6F24548-FA1F-7317-CE58-EE47B2CA4B33}"/>
              </a:ext>
            </a:extLst>
          </p:cNvPr>
          <p:cNvSpPr txBox="1"/>
          <p:nvPr/>
        </p:nvSpPr>
        <p:spPr>
          <a:xfrm>
            <a:off x="967275" y="268629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1245 rows x 27 columns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33883FE-61E7-DF93-0B0D-0EC181F8C3EB}"/>
              </a:ext>
            </a:extLst>
          </p:cNvPr>
          <p:cNvSpPr txBox="1"/>
          <p:nvPr/>
        </p:nvSpPr>
        <p:spPr>
          <a:xfrm>
            <a:off x="8625108" y="268549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53 rows x 22 columns</a:t>
            </a:r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32658A7D-B6FB-A8B7-BF12-DB55D0FD0E42}"/>
              </a:ext>
            </a:extLst>
          </p:cNvPr>
          <p:cNvSpPr/>
          <p:nvPr/>
        </p:nvSpPr>
        <p:spPr>
          <a:xfrm>
            <a:off x="5465379" y="4852275"/>
            <a:ext cx="2452413" cy="700689"/>
          </a:xfrm>
          <a:prstGeom prst="rightArrow">
            <a:avLst/>
          </a:prstGeom>
          <a:solidFill>
            <a:srgbClr val="0F9E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processing</a:t>
            </a:r>
          </a:p>
        </p:txBody>
      </p:sp>
      <p:pic>
        <p:nvPicPr>
          <p:cNvPr id="7" name="Picture 6" descr="A blue and grey logo&#10;&#10;Description automatically generated">
            <a:extLst>
              <a:ext uri="{FF2B5EF4-FFF2-40B4-BE49-F238E27FC236}">
                <a16:creationId xmlns:a16="http://schemas.microsoft.com/office/drawing/2014/main" id="{390D9B15-0C7E-D36E-6331-D2D28B2383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4726" y="4214191"/>
            <a:ext cx="823684" cy="6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8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83" grpId="0"/>
      <p:bldP spid="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CE46F01-F3D2-A185-D6C8-B68BD260B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61511"/>
              </p:ext>
            </p:extLst>
          </p:nvPr>
        </p:nvGraphicFramePr>
        <p:xfrm>
          <a:off x="611533" y="424317"/>
          <a:ext cx="11259878" cy="151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9" name="Picture 168">
            <a:extLst>
              <a:ext uri="{FF2B5EF4-FFF2-40B4-BE49-F238E27FC236}">
                <a16:creationId xmlns:a16="http://schemas.microsoft.com/office/drawing/2014/main" id="{B2CEDD43-B137-9534-D188-1FE31A14B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68" y="2454389"/>
            <a:ext cx="6089015" cy="3684609"/>
          </a:xfrm>
          <a:prstGeom prst="rect">
            <a:avLst/>
          </a:prstGeom>
          <a:ln w="12700">
            <a:noFill/>
          </a:ln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4A6BDFA1-C711-1211-77D4-144A0F59A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9823" y="2368487"/>
            <a:ext cx="4881435" cy="385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Background</vt:lpstr>
      <vt:lpstr>Data (un)availability?</vt:lpstr>
      <vt:lpstr>Outlier removal </vt:lpstr>
      <vt:lpstr>PowerPoint Presentation</vt:lpstr>
      <vt:lpstr>PowerPoint Presentation</vt:lpstr>
      <vt:lpstr>Figure 1 – Original figure</vt:lpstr>
      <vt:lpstr>PowerPoint Presentation</vt:lpstr>
      <vt:lpstr>PowerPoint Presentation</vt:lpstr>
      <vt:lpstr>Additional figure 1</vt:lpstr>
      <vt:lpstr>Figure 2- Original figure</vt:lpstr>
      <vt:lpstr>Figure 2</vt:lpstr>
      <vt:lpstr>Table 3: Analysis of the sugary status on ionomic profiles.</vt:lpstr>
      <vt:lpstr>PowerPoint Presentation</vt:lpstr>
      <vt:lpstr>PowerPoint Presentation</vt:lpstr>
      <vt:lpstr>PowerPoint Presentation</vt:lpstr>
      <vt:lpstr>QTL analysis</vt:lpstr>
      <vt:lpstr>QTL analysis – preparation  </vt:lpstr>
      <vt:lpstr>QTL scanning</vt:lpstr>
      <vt:lpstr>QTL effect</vt:lpstr>
      <vt:lpstr>Documentation 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2024-04-30T23:34:20Z</dcterms:created>
  <dcterms:modified xsi:type="dcterms:W3CDTF">2024-05-03T23:18:56Z</dcterms:modified>
</cp:coreProperties>
</file>